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946"/>
  </p:normalViewPr>
  <p:slideViewPr>
    <p:cSldViewPr snapToGrid="0">
      <p:cViewPr varScale="1">
        <p:scale>
          <a:sx n="106" d="100"/>
          <a:sy n="106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0ABF9-6A04-454B-9FBD-C3032D08EC4C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F69E6-5D94-E543-888E-3052ADCADC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15635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latinLnBrk="0">
              <a:lnSpc>
                <a:spcPct val="107000"/>
              </a:lnSpc>
              <a:spcAft>
                <a:spcPts val="800"/>
              </a:spcAft>
            </a:pPr>
            <a:r>
              <a:rPr lang="en-US" altLang="ko-Kore-KR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Supplementary Fig. S1.</a:t>
            </a:r>
            <a:r>
              <a:rPr lang="en-US" altLang="ko-Kore-KR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Tertiary structures of </a:t>
            </a:r>
            <a:r>
              <a:rPr lang="en-US" altLang="ko-Kore-KR" sz="1800" i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Clonorchis sinensis</a:t>
            </a:r>
            <a:r>
              <a:rPr lang="en-US" altLang="ko-Kore-KR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sigma-class GSTs. The 3-dimensional structures of CsPGDS1 (yellow) and CsGST-σ3 (orange) were simulated using I-TASSER, and their ribbon models were aligned together with that of human HPGDS (blue) using </a:t>
            </a:r>
            <a:r>
              <a:rPr lang="en-US" altLang="ko-Kore-KR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PyMol</a:t>
            </a:r>
            <a:r>
              <a:rPr lang="en-US" altLang="ko-Kore-KR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. CsGST-μ1 structure (gray) was also included in the alignment. The side chains of amino acids comprising the GSH- and PGH</a:t>
            </a:r>
            <a:r>
              <a:rPr lang="en-US" altLang="ko-Kore-KR" sz="1800" kern="1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2</a:t>
            </a:r>
            <a:r>
              <a:rPr lang="en-US" altLang="ko-Kore-KR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-binding sites are marked in green and red, respectively. A and B mark the </a:t>
            </a:r>
            <a:r>
              <a:rPr lang="en-US" altLang="ko-Kore-KR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amono</a:t>
            </a:r>
            <a:r>
              <a:rPr lang="en-US" altLang="ko-Kore-KR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acid stretches uniquely observed in CsGST-μ1 (see Fig. </a:t>
            </a:r>
            <a:r>
              <a:rPr lang="en-US" altLang="ko-Kore-KR" sz="1800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1 and its legend).</a:t>
            </a:r>
            <a:endParaRPr lang="ko-Kore-KR" altLang="ko-Kore-KR" sz="1800" kern="100">
              <a:effectLst/>
              <a:latin typeface="맑은 고딕" panose="020B0503020000020004" pitchFamily="34" charset="-127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411F4-D09D-4CF6-89C9-D816AE1DB2E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64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2C0CB-88B3-5D11-4C85-D800CB88B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EFE399D-B0C2-C829-32E5-FDABEC77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C3B092-601F-FCC8-D508-5A4A4492A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5AC0AD-6142-9267-A02E-8B647FDB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728CE7F-353F-42D1-1F83-21E3BCFA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50530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AE1326-1860-28A6-2A4A-95439763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01A7C4E-1013-5A93-B939-63D5AA595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B6F940-7FD7-6182-5DEC-B6BF7BBD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B3B5F2-DC82-4378-64E1-73F3FE75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88F1A8-C4C0-AAC6-F609-578874E8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17643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F4F3502-19A7-91E9-CB37-F41029C2B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B4A61FB-78E7-EC9C-BDEF-E45A690B4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5483C3-66FC-D069-CCF1-FDA56186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B940CA-F304-D60B-B0C0-ED32B331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B7BA68-65A9-4420-E148-46E9EB37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8396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3CD311-1865-7516-FF0D-49A257FE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D1470E-9571-B8F1-BFFC-1A2BFA76A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46131A-1BB9-65C6-005B-49AA08C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5EB4F7-2E58-535F-1139-1C3C0E3A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27F84F-3D21-C736-F250-E93AE664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1511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8CFF01-E1D2-2272-C75D-2E98C09AA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FC4F8B3-9FA1-B118-B4F2-22160CF38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63A15D-BB05-B82C-5ECA-A5ECF506D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0D6E17-57C3-2A12-39F3-A143E612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A2DAB9-FBE2-E0FA-77D4-1A53E110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31094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CB768F-A3E3-2575-4013-85E0003D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EE5276-313B-E1DC-425A-9A8D0D031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24C8E60-A5FB-CBEB-EBE6-9DA06766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DFD291-9E8C-6156-EE07-EB96D723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46A255-908F-055B-A4F1-27DCC8E8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03C4AB-0BDD-DFD1-95D2-2BAF5272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04936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BE5DB7-3514-5E6C-957C-A0A713A2B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D11271-26AE-430F-FD16-E595AF441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DEC6B8D-303E-7FC0-67D4-337F425AB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14F05B6-163A-D12D-C01B-E48F7584F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53ED05-BC93-6549-F094-00DA6FBFB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DB9589C-2569-4C8A-38E4-EFA53420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D04AFE5-45D8-AE2F-49C6-DBDF9AE1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B49E4BD-25EE-DDF1-E647-111DA7C66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18275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6EDCDD-5692-5A9C-9F00-D9F997CE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FB5E2F0-AEB0-DA9F-E285-CA324874C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7A46060-F20D-EA56-CD63-FAEECE14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6706225-1716-6F18-E41F-839F9FA3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7661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FC35CBA-C178-96F5-FAAD-9EEF1AF1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7E43521-C1D0-F836-A142-72EF96AA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3DC9B3C-093F-4742-8504-F317AA0B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8970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19D05C-4619-93B7-1BFF-8B4D8045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F1B53D-A36A-BD22-117D-B94085805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ECF7EB-98B1-CC12-4B54-DEE014C7A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3062A4-4FDB-787E-1822-02906182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A45AFA0-BF97-3108-3CE3-BE6F8F9D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4F430DC-5C93-3835-0384-D3ACC4F1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56727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91F3CA-F35B-856B-D282-BF3F3825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A7BC0C0-9BF0-7432-8F67-E212EEED4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3FC05D8-6F9F-0AF4-49FF-7438444CA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64DE6C-D252-7810-1AF3-8B3D3D73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1D0608B-8501-DF21-4A4D-885C4E87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291401E-7AE5-9CEB-4E51-D0D92A1D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22237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B544911-D8D3-6C10-D0DD-F81DACC5D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59EB4FB-16B7-19E4-B5B5-750259CA6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1753DA-65B6-198C-07BD-77624D028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404100-78DB-AE44-B788-E8EC99E63E79}" type="datetimeFigureOut">
              <a:rPr kumimoji="1" lang="ko-Kore-KR" altLang="en-US" smtClean="0"/>
              <a:t>2024. 4. 12.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44A735-0560-4533-A9EF-AF5A5DF86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FBA577-CBAA-612D-ABBE-F2DF3B6AE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05CC9A-FF24-6F45-A016-005E231D281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8091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5" t="18855" r="18092" b="3378"/>
          <a:stretch/>
        </p:blipFill>
        <p:spPr>
          <a:xfrm rot="5400000">
            <a:off x="5751097" y="980574"/>
            <a:ext cx="6184232" cy="48968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1273" y="226193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1191" y="259480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49887" y="5638622"/>
            <a:ext cx="1008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N-Term</a:t>
            </a:r>
            <a:endParaRPr lang="ko-KR" altLang="en-US" b="1" dirty="0"/>
          </a:p>
        </p:txBody>
      </p:sp>
      <p:sp>
        <p:nvSpPr>
          <p:cNvPr id="3" name="직사각형 2"/>
          <p:cNvSpPr/>
          <p:nvPr/>
        </p:nvSpPr>
        <p:spPr>
          <a:xfrm>
            <a:off x="6229956" y="1290366"/>
            <a:ext cx="2747213" cy="2646948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/>
        </p:nvGrpSpPr>
        <p:grpSpPr>
          <a:xfrm>
            <a:off x="1082842" y="661935"/>
            <a:ext cx="4699806" cy="4271011"/>
            <a:chOff x="1713616" y="698032"/>
            <a:chExt cx="4069032" cy="3200200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13616" y="698032"/>
              <a:ext cx="4069032" cy="3200200"/>
            </a:xfrm>
            <a:prstGeom prst="rect">
              <a:avLst/>
            </a:prstGeom>
            <a:ln w="22225">
              <a:solidFill>
                <a:schemeClr val="tx1"/>
              </a:solidFill>
              <a:prstDash val="solid"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4928935" y="1848849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ko-KR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99869" y="189296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ko-KR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6" name="직선 연결선 15"/>
          <p:cNvCxnSpPr>
            <a:cxnSpLocks/>
          </p:cNvCxnSpPr>
          <p:nvPr/>
        </p:nvCxnSpPr>
        <p:spPr>
          <a:xfrm>
            <a:off x="5782648" y="661935"/>
            <a:ext cx="447308" cy="6284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 flipH="1">
            <a:off x="5806712" y="3937314"/>
            <a:ext cx="423244" cy="99563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5836600" y="1093886"/>
            <a:ext cx="216000" cy="360000"/>
            <a:chOff x="5806712" y="457204"/>
            <a:chExt cx="289288" cy="360000"/>
          </a:xfrm>
        </p:grpSpPr>
        <p:sp>
          <p:nvSpPr>
            <p:cNvPr id="19" name="위로 구부러진 화살표 18"/>
            <p:cNvSpPr/>
            <p:nvPr/>
          </p:nvSpPr>
          <p:spPr>
            <a:xfrm>
              <a:off x="5806712" y="541421"/>
              <a:ext cx="289288" cy="120515"/>
            </a:xfrm>
            <a:prstGeom prst="curved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21" name="직선 연결선 20"/>
            <p:cNvCxnSpPr/>
            <p:nvPr/>
          </p:nvCxnSpPr>
          <p:spPr>
            <a:xfrm rot="600000">
              <a:off x="5955632" y="457204"/>
              <a:ext cx="0" cy="360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0420330" y="6429676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Suppl</a:t>
            </a:r>
            <a:r>
              <a:rPr lang="ko-KR" altLang="en-US" dirty="0"/>
              <a:t> </a:t>
            </a:r>
            <a:r>
              <a:rPr lang="en-US" altLang="ko-KR" dirty="0"/>
              <a:t>Fig. S1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370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Macintosh PowerPoint</Application>
  <PresentationFormat>와이드스크린</PresentationFormat>
  <Paragraphs>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Aptos</vt:lpstr>
      <vt:lpstr>Aptos Display</vt:lpstr>
      <vt:lpstr>Arial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소현 이</dc:creator>
  <cp:lastModifiedBy>소현 이</cp:lastModifiedBy>
  <cp:revision>2</cp:revision>
  <dcterms:created xsi:type="dcterms:W3CDTF">2024-04-11T07:35:11Z</dcterms:created>
  <dcterms:modified xsi:type="dcterms:W3CDTF">2024-04-12T00:45:21Z</dcterms:modified>
</cp:coreProperties>
</file>