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3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71" r:id="rId2"/>
  </p:sldMasterIdLst>
  <p:sldIdLst>
    <p:sldId id="259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Master" Target="slideMasters/slideMaster2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55F62F1-4016-40C3-AE7C-F8344172829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BE3E216-0B8B-446E-B9A2-7C0FEC986081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2598BE6-BA03-4107-B833-C35C902502F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AB595D-3EE5-4B41-9831-38967ADE2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9B8BC1E-0BC2-40C2-9107-1754E90F1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D42EF09-B446-4CF6-BBD3-BD1948894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8705639-5C3D-4C38-8661-CAAC0CA8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724D94B-709A-4C68-8481-B5053FC55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106591326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4D0EFC-9E61-44B7-9743-96123D686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514DF8C-9E4A-4C6E-BE41-D481F20D9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27AB59-9B22-4DAC-8BA2-4BAFF7EFB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F6B499-3EBD-4C7D-BA9E-518559C6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A33AAC9-771C-4700-9346-0326715DA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159408397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EAE01F-84D5-452D-9290-575D8F85A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546BA30-F101-4CE2-B81D-DCCD40005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3BE1E85-2290-4A20-8EAC-224B665A9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188E580-9B73-4C1A-BB80-BB82321C2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25A9744-49A1-4233-970B-5B64F767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162782569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09AA42-0230-4BD4-B370-7B7154A52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E4E73D1-725D-43BA-A867-80FB2ABCE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5A6A629-F4D3-40A4-BD45-C5D9AB5E2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766B523-A348-46A5-BE30-7CA2A5F27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CAA296-E761-45C6-9B2B-35ED51441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FBA48B3-3E50-4E73-85BF-57AB2DCD1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2486011622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CD4636-22BA-4503-9F0A-ED4D12F75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C830407-CFB0-4373-AE81-F3418741E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6A5E430-6A02-49CC-ABA5-551443788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7A4CAAC-2F3B-41A5-8AE1-C7B61AB913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EA62CDB-F9D8-4C46-995F-EF676C2FD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2B8A7F6-D149-47FD-8A66-1031F968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09248C5-7E6C-4A05-BB86-466DF156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3492314-8B11-4BBB-9951-0E5B8B62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1963397827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AE9DD9-F887-4D70-8C57-307E72A62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200228D-6A8E-4FB8-A6FB-516F3DFCA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2755382-37F7-4C6D-B6BD-5E0C464C9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3A8B270-CCB4-4475-AE79-DB769057F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1600353512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34307EE-4298-4714-AE5F-9D038F700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C797B73-85F8-4BA2-85F0-0CE55A8BB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457C5F6-1461-4D87-8736-C05DC956F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439173385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15C9D7-1E43-4272-9365-D58FEC491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354E7F5-E274-4D55-B03D-E38AAFC55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A24EA86-67EC-4489-ACCD-3F826BE7A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142C3AB-5869-42D8-BF85-E54860BDF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B2E890-3A94-4B8F-A382-009BC6E20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694F63D-400C-4B10-AB36-F86F42A5F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39931197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E6549D2-1A6A-4F93-93F4-E149C4685B3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37AF45-BA33-4157-B819-5AE334740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523EA65-FDCC-4182-8A63-BE41CE5925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2909C53-D6E2-4FF2-B198-64FCB31E0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D6D3E7C-C476-419C-8A17-F4693518A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271C3B-4B2D-487C-8FA2-7BD5FDDDA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77F4904-1D82-4EE1-BD7D-913EDED5A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350440838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DB4786-1582-439A-8BA6-C8FBF1BA4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9DD5E06-80C7-44E8-B1C0-369C59043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FCF7BD3-A027-4858-AE06-A53746E51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3BB8184-8803-4904-9A26-AF2A57D4A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FAF3616-3A16-4A48-94A6-054A0BDFD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3945633314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25EF9D9-E51D-4C74-B93A-1CEE33835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89A791C-3319-4990-9543-643C11B116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E1C2F98-EB91-4827-B24A-7A16E67B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B2BF5D6-D4BE-4593-9516-E6831713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2F41644-65C5-468C-9D44-A0EFA94E3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315566309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34C9D10-D4E0-4327-ABFA-13D106A36CBD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CD0C59C5-8894-4356-9149-195F6DB6234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C5ED93C5-EAC2-4A84-9DD4-574F37B6C54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1C3495AE-E232-450C-95FD-E4D5D5F22FE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734C06A1-6022-4D4E-9D12-6CA77FA755DD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9A1D8470-E858-4273-A07B-CA09EA79D21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444DC5D2-071F-4D29-9E91-61235EFB589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F9004E0-E5D8-47A6-B4CF-4E8A851C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312B064-65E1-438E-BCB9-0D7FE1641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39B5189-7503-4120-9764-956E706C5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2E9CA7-3F23-457D-A5F0-1F606938B247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1F467EE-4E2F-49CF-AEE0-D0AB0045F1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ct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365E10A-485F-47E5-9BC5-9178DCDCA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AB2948-13E3-4B9F-A784-5F23A09350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val="63762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EA832879-0E0A-41DC-94BE-322BEB851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4103" y="141520"/>
            <a:ext cx="3523793" cy="49747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BFD3584-B2AA-4007-923E-B536CD5F87B1}"/>
              </a:ext>
            </a:extLst>
          </p:cNvPr>
          <p:cNvSpPr txBox="1"/>
          <p:nvPr/>
        </p:nvSpPr>
        <p:spPr>
          <a:xfrm>
            <a:off x="1239199" y="5210552"/>
            <a:ext cx="97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b="1">
                <a:latin typeface="Times New Roman" panose="02020603050405020304" pitchFamily="18" charset="0"/>
              </a:rPr>
              <a:t>Supplementary Fig. S3. Temporal expressions of </a:t>
            </a:r>
            <a:r>
              <a:rPr lang="en-US" altLang="ko-KR" sz="1200" b="1" i="1">
                <a:latin typeface="Times New Roman" panose="02020603050405020304" pitchFamily="18" charset="0"/>
              </a:rPr>
              <a:t>Clonorchis sinensis</a:t>
            </a:r>
            <a:r>
              <a:rPr lang="en-US" altLang="ko-KR" sz="1200" b="1">
                <a:latin typeface="Times New Roman" panose="02020603050405020304" pitchFamily="18" charset="0"/>
              </a:rPr>
              <a:t> </a:t>
            </a:r>
            <a:r>
              <a:rPr lang="en-US" altLang="ko-KR" sz="1200" b="1" i="1">
                <a:latin typeface="Times New Roman" panose="02020603050405020304" pitchFamily="18" charset="0"/>
              </a:rPr>
              <a:t>CsEZH </a:t>
            </a:r>
            <a:r>
              <a:rPr lang="en-US" altLang="ko-KR" sz="1200" b="1">
                <a:latin typeface="Times New Roman" panose="02020603050405020304" pitchFamily="18" charset="0"/>
              </a:rPr>
              <a:t>(protein accession number GAA55462), </a:t>
            </a:r>
            <a:r>
              <a:rPr lang="en-US" altLang="ko-KR" sz="1200" b="1" i="1">
                <a:latin typeface="Times New Roman" panose="02020603050405020304" pitchFamily="18" charset="0"/>
              </a:rPr>
              <a:t>CsMBD1</a:t>
            </a:r>
            <a:r>
              <a:rPr lang="en-US" altLang="ko-KR" sz="1200" b="1">
                <a:latin typeface="Times New Roman" panose="02020603050405020304" pitchFamily="18" charset="0"/>
              </a:rPr>
              <a:t> (GAA50068), </a:t>
            </a:r>
            <a:r>
              <a:rPr lang="en-US" altLang="ko-KR" sz="1200" b="1" i="1">
                <a:latin typeface="Times New Roman" panose="02020603050405020304" pitchFamily="18" charset="0"/>
              </a:rPr>
              <a:t>CsMBD2</a:t>
            </a:r>
            <a:r>
              <a:rPr lang="en-US" altLang="ko-KR" sz="1200" b="1">
                <a:latin typeface="Times New Roman" panose="02020603050405020304" pitchFamily="18" charset="0"/>
              </a:rPr>
              <a:t> (GAA57483), and </a:t>
            </a:r>
            <a:r>
              <a:rPr lang="en-US" altLang="ko-KR" sz="1200" b="1" i="1">
                <a:latin typeface="Times New Roman" panose="02020603050405020304" pitchFamily="18" charset="0"/>
              </a:rPr>
              <a:t>CsDNMT2</a:t>
            </a:r>
            <a:r>
              <a:rPr lang="en-US" altLang="ko-KR" sz="1200" b="1">
                <a:latin typeface="Times New Roman" panose="02020603050405020304" pitchFamily="18" charset="0"/>
              </a:rPr>
              <a:t> (GAA54195) genes. </a:t>
            </a:r>
            <a:r>
              <a:rPr lang="en-US" altLang="ko-KR" sz="1200">
                <a:latin typeface="Times New Roman" panose="02020603050405020304" pitchFamily="18" charset="0"/>
              </a:rPr>
              <a:t>The gene expression profiles were examined by the quantitative reverse transcription PCR analysis of total RNAs, which were extracted from </a:t>
            </a:r>
            <a:r>
              <a:rPr lang="en-US" altLang="ko-KR" sz="1200" i="1">
                <a:latin typeface="Times New Roman" panose="02020603050405020304" pitchFamily="18" charset="0"/>
              </a:rPr>
              <a:t>C. sinensis</a:t>
            </a:r>
            <a:r>
              <a:rPr lang="en-US" altLang="ko-KR" sz="1200">
                <a:latin typeface="Times New Roman" panose="02020603050405020304" pitchFamily="18" charset="0"/>
              </a:rPr>
              <a:t> worms at different maturation stages from 4- to 140-day-old. The calculations are based on independent technical triplicates (n = 3, mean ± standard deviation). The statistical significance of the expression changes (</a:t>
            </a:r>
            <a:r>
              <a:rPr lang="en-US" altLang="ko-KR" sz="1200" i="1">
                <a:latin typeface="Times New Roman" panose="02020603050405020304" pitchFamily="18" charset="0"/>
              </a:rPr>
              <a:t>P</a:t>
            </a:r>
            <a:r>
              <a:rPr lang="en-US" altLang="ko-KR" sz="1200">
                <a:latin typeface="Times New Roman" panose="02020603050405020304" pitchFamily="18" charset="0"/>
              </a:rPr>
              <a:t> values of the Student’s </a:t>
            </a:r>
            <a:r>
              <a:rPr lang="en-US" altLang="ko-KR" sz="1200" i="1">
                <a:latin typeface="Times New Roman" panose="02020603050405020304" pitchFamily="18" charset="0"/>
              </a:rPr>
              <a:t>t</a:t>
            </a:r>
            <a:r>
              <a:rPr lang="en-US" altLang="ko-KR" sz="1200">
                <a:latin typeface="Times New Roman" panose="02020603050405020304" pitchFamily="18" charset="0"/>
              </a:rPr>
              <a:t> test) at the latest stage, compared to those of its direct previous stage, is indicated in the graph.</a:t>
            </a:r>
            <a:endParaRPr lang="ko-KR" altLang="en-US" sz="1200"/>
          </a:p>
        </p:txBody>
      </p:sp>
    </p:spTree>
    <p:extLst>
      <p:ext uri="{BB962C8B-B14F-4D97-AF65-F5344CB8AC3E}">
        <p14:creationId val="236276912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6.0.26"/>
  <p:tag name="AS_OS" val="Microsoft Windows NT 10.0.17763.0"/>
  <p:tag name="AS_RELEASE_DATE" val="2023.09.14"/>
  <p:tag name="AS_TITLE" val="Aspose.Slides for .NET6"/>
  <p:tag name="AS_VERSION" val="23.9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맑은 고딕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302020204030204"/>
        <a:ea typeface="맑은 고딕" panose="020f03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</Paragraphs>
  <Slides>1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6">
      <vt:lpstr>Arial</vt:lpstr>
      <vt:lpstr>Calibri</vt:lpstr>
      <vt:lpstr>맑은 고딕</vt:lpstr>
      <vt:lpstr>Times New Roman</vt:lpstr>
      <vt:lpstr>Office Theme</vt:lpstr>
      <vt:lpstr>PowerPoint Presentation</vt:lpstr>
    </vt:vector>
  </TitlesOfParts>
  <LinksUpToDate>0</LinksUpToDate>
  <SharedDoc>0</SharedDoc>
  <HyperlinksChanged>0</HyperlinksChanged>
  <Application>Aspose.Slides for .NET</Application>
  <AppVersion>23.0900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2024-02-23T07:42:29.094</cp:lastPrinted>
  <dcterms:created xsi:type="dcterms:W3CDTF">2024-02-23T07:42:29Z</dcterms:created>
  <dcterms:modified xsi:type="dcterms:W3CDTF">2024-02-23T07:42:29Z</dcterms:modified>
</cp:coreProperties>
</file>